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00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787"/>
    <p:restoredTop sz="90925" autoAdjust="0"/>
  </p:normalViewPr>
  <p:slideViewPr>
    <p:cSldViewPr>
      <p:cViewPr varScale="1">
        <p:scale>
          <a:sx n="75" d="100"/>
          <a:sy n="75" d="100"/>
        </p:scale>
        <p:origin x="1085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1B4ED-959B-4F46-B963-DABDB97E0B32}" type="datetimeFigureOut">
              <a:rPr lang="es-ES" smtClean="0"/>
              <a:t>05/10/2023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15EEF-9AB8-4BD2-82D6-BC2D7B8BB7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43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15EEF-9AB8-4BD2-82D6-BC2D7B8BB74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46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15EEF-9AB8-4BD2-82D6-BC2D7B8BB74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98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536CE-4B78-440A-B47D-C3E0BCA95A9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1786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FE0-F9DD-40F0-91A7-A5823D529D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2421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DA853-9531-415C-AB24-4C0E380D18F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426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76FCC-CD0E-449A-B196-4D7ADF3C635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752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A65F4-3D79-416E-AEC5-3D04B92E6C4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6348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E7181-6A3A-4C5E-BB3A-C12968B6AC5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99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C6F39-71D5-464A-B809-644C8D03F06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907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566AE-3C7C-49A6-9F6C-79899003253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3280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83875-5B5D-4DA9-961D-0A7933BC252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4426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45630-D221-4369-ACFF-06100188219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6478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9906E-15E7-40EB-98D9-6A63CB2C8AD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552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D1E89E-8FCF-42DB-A798-978C2CB54446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2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878855"/>
            <a:ext cx="7772400" cy="1470025"/>
          </a:xfrm>
        </p:spPr>
        <p:txBody>
          <a:bodyPr/>
          <a:lstStyle/>
          <a:p>
            <a:r>
              <a:rPr lang="es-ES" sz="40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Tratamiento Percutáneo en Cardiopatía Estructural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11560" y="3429000"/>
            <a:ext cx="6400800" cy="1752600"/>
          </a:xfrm>
        </p:spPr>
        <p:txBody>
          <a:bodyPr/>
          <a:lstStyle/>
          <a:p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 Trilla </a:t>
            </a:r>
            <a:r>
              <a:rPr lang="es-E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Colominas</a:t>
            </a:r>
            <a:endParaRPr lang="es-E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ICT. Servicio Hemodinámica Cardiaca.</a:t>
            </a:r>
          </a:p>
          <a:p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Hospital </a:t>
            </a:r>
            <a:r>
              <a:rPr lang="es-E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Clínic</a:t>
            </a: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Barcelona.</a:t>
            </a:r>
          </a:p>
          <a:p>
            <a:endParaRPr lang="es-E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2017</a:t>
            </a:r>
          </a:p>
        </p:txBody>
      </p:sp>
    </p:spTree>
    <p:extLst>
      <p:ext uri="{BB962C8B-B14F-4D97-AF65-F5344CB8AC3E}">
        <p14:creationId xmlns:p14="http://schemas.microsoft.com/office/powerpoint/2010/main" val="347963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132856"/>
            <a:ext cx="78488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 se accede percutáneamente a la OI?</a:t>
            </a:r>
          </a:p>
          <a:p>
            <a:pPr algn="just"/>
            <a:endParaRPr lang="es-ES" sz="2200" dirty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Punción de la arteria femoral a través de la válvula aórtica y mitral.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Punción de la vena femoral accediendo a la AI mediante una punción </a:t>
            </a:r>
            <a:r>
              <a:rPr lang="es-ES" sz="22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transeptal</a:t>
            </a: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Disección quirúrgica de la vena femoral accediendo a la AI mediante una punción </a:t>
            </a:r>
            <a:r>
              <a:rPr lang="es-ES" sz="22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transeptal</a:t>
            </a: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Ninguna opción </a:t>
            </a:r>
            <a:r>
              <a:rPr lang="es-ES" sz="22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</a:t>
            </a: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correcta.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</p:spTree>
    <p:extLst>
      <p:ext uri="{BB962C8B-B14F-4D97-AF65-F5344CB8AC3E}">
        <p14:creationId xmlns:p14="http://schemas.microsoft.com/office/powerpoint/2010/main" val="296600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78432" y="2204864"/>
            <a:ext cx="51177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punciona la vena femoral accediendo a la 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Guiados por el ETE se realiza una punción </a:t>
            </a:r>
            <a:r>
              <a:rPr lang="es-ES" sz="21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transeptal</a:t>
            </a: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acceder a la AI.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Desde ahí colocamos la vaina liberadora del dispositivo de cierre en la OI.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Tamaño del catéter 10-14F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  <p:pic>
        <p:nvPicPr>
          <p:cNvPr id="3074" name="Picture 2" descr="Resultado de imagen de dispositivos cierre orejue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5" y="2204864"/>
            <a:ext cx="240399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dispositivos cierre orejuela AMUL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45" y="3883937"/>
            <a:ext cx="2457119" cy="134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90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1906954"/>
            <a:ext cx="4968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del acceso venoso mediante sutura o apósito compresivo que deberá llevar durante 6-8h (reposo).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Traslado a la sala de cuidados intermedios.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Tratamiento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antitrombótico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individualizado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durante 1-3 meses para evitar trombosis sobre dispositivo (tratamiento muy variable según riesgo de sangrado del paciente).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Controles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ecocardiográficos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ETE periódicos según protocolo del Hospital (con ETT la orejuela no se visualiza).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-142852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1487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971600" y="101597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  <p:pic>
        <p:nvPicPr>
          <p:cNvPr id="1028" name="Picture 4" descr="Resultado de imagen de enfermo en c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19806"/>
            <a:ext cx="2746764" cy="194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4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348880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 hora después del procedimiento observamos taquicardia e hipotensión severa en el paciente, ¿qué puede estar sucediendo?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Taponamiento.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Reacción </a:t>
            </a:r>
            <a:r>
              <a:rPr lang="es-ES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vagal</a:t>
            </a: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Sangrado del punto de punción.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Embolización</a:t>
            </a: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dispositivo.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</p:spTree>
    <p:extLst>
      <p:ext uri="{BB962C8B-B14F-4D97-AF65-F5344CB8AC3E}">
        <p14:creationId xmlns:p14="http://schemas.microsoft.com/office/powerpoint/2010/main" val="320836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68672" y="2492896"/>
            <a:ext cx="8340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complicación grave más frecuente es el taponamiento por perforación de la orejuela.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Tasa de 4,4% derrame pericárdico (estudio PROTECT). Actualmente ˂2%.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Básico realización de ecocardiografía.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</p:spTree>
    <p:extLst>
      <p:ext uri="{BB962C8B-B14F-4D97-AF65-F5344CB8AC3E}">
        <p14:creationId xmlns:p14="http://schemas.microsoft.com/office/powerpoint/2010/main" val="720210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139952" y="1988840"/>
            <a:ext cx="4680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Estenosis Aórtica (</a:t>
            </a:r>
            <a:r>
              <a:rPr lang="es-ES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EAo</a:t>
            </a: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está presente en un 2% ˃65años, un 3% ˃75 años y un 4% ˃85 años.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 vez se presentan los síntomas de insuficiencia cardiaca, angina o síncope, la supervivencia a los 3 años es tan sólo del 25%.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9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¿QUÉ?</a:t>
            </a:r>
          </a:p>
        </p:txBody>
      </p:sp>
      <p:pic>
        <p:nvPicPr>
          <p:cNvPr id="2052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embudo 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393304" cy="30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2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420888"/>
            <a:ext cx="7824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¿Cuál es el tratamiento de elección actual de la </a:t>
            </a:r>
            <a:r>
              <a:rPr lang="es-ES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EAo</a:t>
            </a: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severa?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Valvuloplástia</a:t>
            </a: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aórtica.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Reemplazo quirúrgico.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Clip aórtico.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7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7564" y="2795444"/>
            <a:ext cx="7596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reemplazo quirúrgico es el tratamiento de elección.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Alivia los síntomas.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Mejora el pronóstico de forma contundente.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24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080007"/>
            <a:ext cx="56886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aumento de la esperanza de vida hace que los pacientes con </a:t>
            </a:r>
            <a:r>
              <a:rPr lang="es-ES" sz="16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EAo</a:t>
            </a: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acumulen otras comorbilidades elevando el riesgo quirúrgico.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30-50% de los pacientes son descartados para cirugía.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ha hecho necesario la opción de tratamiento percutáneo para estos pacientes.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Actualmente no existen datos sobre seguridad y durabilidad de la TAVI a largo plazo (&gt;5 años).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gran mayoría de pacientes para TAVI son </a:t>
            </a:r>
            <a:r>
              <a:rPr lang="es-ES" sz="16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octagenarios</a:t>
            </a:r>
            <a:r>
              <a:rPr lang="es-ES" sz="16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un riesgo ˃20% de mortalidad operatoria o con dificultades anatómicas para cirugía (aorta “de porcelana”).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de manos DE VIEJ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78184"/>
            <a:ext cx="2007688" cy="31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5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5576" y="2564904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¿Quién decide la adecuada opción de tratamiento de los pacientes con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EAo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severa?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Hemodinamista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Cardiólogo clínico.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Cirujano.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Equipo multidisciplinar (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Heart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Team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5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/>
          <a:lstStyle/>
          <a:p>
            <a:r>
              <a:rPr lang="es-ES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  <a:br>
              <a:rPr lang="es-ES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pic>
        <p:nvPicPr>
          <p:cNvPr id="3074" name="Picture 2" descr="Resultado de imagen de ¿CÓM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2" y="27783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Llamada ovalada"/>
          <p:cNvSpPr/>
          <p:nvPr/>
        </p:nvSpPr>
        <p:spPr>
          <a:xfrm>
            <a:off x="3059832" y="2276872"/>
            <a:ext cx="1944216" cy="1260140"/>
          </a:xfrm>
          <a:prstGeom prst="wedgeEllipseCallout">
            <a:avLst>
              <a:gd name="adj1" fmla="val -45505"/>
              <a:gd name="adj2" fmla="val 63690"/>
            </a:avLst>
          </a:prstGeom>
          <a:solidFill>
            <a:srgbClr val="008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</a:t>
            </a:r>
            <a:r>
              <a:rPr lang="es-E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QUÉ</a:t>
            </a:r>
            <a:r>
              <a:rPr lang="es-E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8" name="7 Llamada ovalada"/>
          <p:cNvSpPr/>
          <p:nvPr/>
        </p:nvSpPr>
        <p:spPr>
          <a:xfrm>
            <a:off x="6084168" y="3933056"/>
            <a:ext cx="2915816" cy="1260140"/>
          </a:xfrm>
          <a:prstGeom prst="wedgeEllipseCallout">
            <a:avLst>
              <a:gd name="adj1" fmla="val -72240"/>
              <a:gd name="adj2" fmla="val -33854"/>
            </a:avLst>
          </a:prstGeom>
          <a:solidFill>
            <a:srgbClr val="008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  <p:sp>
        <p:nvSpPr>
          <p:cNvPr id="9" name="8 Llamada ovalada"/>
          <p:cNvSpPr/>
          <p:nvPr/>
        </p:nvSpPr>
        <p:spPr>
          <a:xfrm>
            <a:off x="5796136" y="2164290"/>
            <a:ext cx="2232248" cy="1260140"/>
          </a:xfrm>
          <a:prstGeom prst="wedgeEllipseCallout">
            <a:avLst>
              <a:gd name="adj1" fmla="val -66745"/>
              <a:gd name="adj2" fmla="val 55363"/>
            </a:avLst>
          </a:prstGeom>
          <a:solidFill>
            <a:srgbClr val="008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  <p:sp>
        <p:nvSpPr>
          <p:cNvPr id="10" name="9 Llamada ovalada"/>
          <p:cNvSpPr/>
          <p:nvPr/>
        </p:nvSpPr>
        <p:spPr>
          <a:xfrm>
            <a:off x="3491880" y="4167856"/>
            <a:ext cx="2222221" cy="1260140"/>
          </a:xfrm>
          <a:prstGeom prst="wedgeEllipseCallout">
            <a:avLst>
              <a:gd name="adj1" fmla="val -76341"/>
              <a:gd name="adj2" fmla="val 11349"/>
            </a:avLst>
          </a:prstGeom>
          <a:solidFill>
            <a:srgbClr val="008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</p:spTree>
    <p:extLst>
      <p:ext uri="{BB962C8B-B14F-4D97-AF65-F5344CB8AC3E}">
        <p14:creationId xmlns:p14="http://schemas.microsoft.com/office/powerpoint/2010/main" val="1458062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26351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Heart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Team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es el equipo formado por el cirujano cardiaco,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hemodinamista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cardiólogo clínico,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ecocardiografista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 anestesista.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Son los que deben decidir la opción de tratamiento más adecuada para el paciente valorando los resultados de las mediciones y las características clínicas.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3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132856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 un laboratorio de hemodinámica cardiaca o en quirófano.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Equipo multidisciplinar.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Anestesia general.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Guiados por angiografía y ETE.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G_044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2504222"/>
            <a:ext cx="352175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27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43608" y="2420888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¿Cuál es la vía de acceso para el implante de una TAVI?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Arteria femoral.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Vía </a:t>
            </a:r>
            <a:r>
              <a:rPr lang="es-ES" sz="2800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transapical</a:t>
            </a: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Vía subclavia o </a:t>
            </a:r>
            <a:r>
              <a:rPr lang="es-ES" sz="2800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transaórtica</a:t>
            </a: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Todas son ciertas.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0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95694" y="2204864"/>
            <a:ext cx="46963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Cualquiera de las opciones anteriores es correcta.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catéter liberador de la válvula es de gran tamaño 18-24F (6-8mm).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 básico evaluar correctamente el acceso a utilizar.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Durante el procedimiento es necesario la colocación de un </a:t>
            </a:r>
            <a:r>
              <a:rPr lang="es-ES" sz="2000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electrocatéter</a:t>
            </a: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5" name="IMG_559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" r="21016"/>
          <a:stretch/>
        </p:blipFill>
        <p:spPr>
          <a:xfrm>
            <a:off x="5652120" y="2564904"/>
            <a:ext cx="321189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9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  <p:pic>
        <p:nvPicPr>
          <p:cNvPr id="10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254220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Cierre del acceso arterial mediante cirugía o suturas (dependiendo de la vía de elección).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Traslado a la sala de cuidados intensivos.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Control hemodinámico.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Vigilancia de los accesos vasculares.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Doble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antiagregación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durante 3 meses (si no toman </a:t>
            </a:r>
            <a:r>
              <a:rPr lang="es-ES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Sintrom</a:t>
            </a: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Valoración neurológica.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5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15616" y="2348880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¿En que técnica hay más riesgo de sangrado?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TAVI.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Cierre de Orejuela. 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Ambas por igual.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8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Ninguna de las dos.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72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07904" y="1772816"/>
            <a:ext cx="51845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 las TAVIS, el uso de catéteres de gran tamaño y la vía de acceso arterial hace que el riesgo de sangrado sea superior.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Otras complicaciones son los ACV, obstrucción coronaria, IAM, insuficiencia renal aguda y trastornos de la conducción.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paciente puede iniciar movilización a las 12 horas (si TF). Dependiendo en muchos casos de </a:t>
            </a:r>
            <a:r>
              <a:rPr lang="es-ES" sz="2000" dirty="0" err="1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electrocatéter</a:t>
            </a:r>
            <a:r>
              <a:rPr lang="es-ES" sz="20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(0-24 horas).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8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71800" y="44624"/>
            <a:ext cx="3744416" cy="1144629"/>
          </a:xfrm>
        </p:spPr>
        <p:txBody>
          <a:bodyPr/>
          <a:lstStyle/>
          <a:p>
            <a:r>
              <a:rPr lang="es-ES" sz="54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TAVI</a:t>
            </a:r>
          </a:p>
        </p:txBody>
      </p:sp>
      <p:sp>
        <p:nvSpPr>
          <p:cNvPr id="8" name="5 Rectángulo"/>
          <p:cNvSpPr/>
          <p:nvPr/>
        </p:nvSpPr>
        <p:spPr>
          <a:xfrm>
            <a:off x="899592" y="1124744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¿DESPUÉS?</a:t>
            </a:r>
          </a:p>
        </p:txBody>
      </p:sp>
      <p:pic>
        <p:nvPicPr>
          <p:cNvPr id="9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PELIG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5" y="2567742"/>
            <a:ext cx="2841742" cy="25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7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075657" y="324479"/>
            <a:ext cx="5328689" cy="114462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ES" sz="4500" b="1" kern="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CONCLUSIONES</a:t>
            </a:r>
          </a:p>
        </p:txBody>
      </p:sp>
      <p:pic>
        <p:nvPicPr>
          <p:cNvPr id="4" name="Picture 4" descr="Resultado de imagen de tavi edwards EN VENTRIC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7" y="124131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130"/>
            <a:ext cx="1536105" cy="14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CuadroTexto"/>
          <p:cNvSpPr txBox="1"/>
          <p:nvPr/>
        </p:nvSpPr>
        <p:spPr>
          <a:xfrm>
            <a:off x="815565" y="1988840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Selección de pacientes.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Técnicas jóvenes pero con buenos resultados, en auge.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Equipo multidisciplinar.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Conocimiento de complicaciones.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Vía de acceso.</a:t>
            </a:r>
          </a:p>
        </p:txBody>
      </p:sp>
    </p:spTree>
    <p:extLst>
      <p:ext uri="{BB962C8B-B14F-4D97-AF65-F5344CB8AC3E}">
        <p14:creationId xmlns:p14="http://schemas.microsoft.com/office/powerpoint/2010/main" val="142996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-17140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83568" y="1772816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fibrilación auricular (FA) de origen no valvular tiene una prevalencia del 4,4% en la población española mayor de 40 años (más de 1 millón de pacientes) y del 25% en los mayores de 80 años.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consecuencias más importantes son los accidentes cerebrovasculares (ACV)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embólicos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debido a la formación de trombos.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del 20% de los ACV están relacionados con la FA y la aurícula izquierda.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90% de los émbolos originados a nivel cardiaco provienen de la orejuela izquierda</a:t>
            </a:r>
          </a:p>
        </p:txBody>
      </p:sp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4757"/>
            <a:ext cx="1800200" cy="13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99592" y="980728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¿QUÉ?</a:t>
            </a:r>
          </a:p>
        </p:txBody>
      </p:sp>
      <p:pic>
        <p:nvPicPr>
          <p:cNvPr id="1026" name="Picture 2" descr="Resultado de imagen de fibrilación auric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4962103"/>
            <a:ext cx="7344816" cy="77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492896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¿Cuál es la principal estrategia para reducir el riesgo de los accidentes cerebrovasculares </a:t>
            </a:r>
            <a:r>
              <a:rPr lang="es-ES" sz="22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embólicos</a:t>
            </a: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secundarios a una FA?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200" dirty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percutáneo de la orejuela izquierda.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Tratamiento con anticoagulantes orales.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quirúrgico de la orejuela izquierda.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Tratamiento con </a:t>
            </a:r>
            <a:r>
              <a:rPr lang="es-ES" sz="22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antiarrítmicos</a:t>
            </a: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¿QUÉ?</a:t>
            </a:r>
          </a:p>
        </p:txBody>
      </p:sp>
    </p:spTree>
    <p:extLst>
      <p:ext uri="{BB962C8B-B14F-4D97-AF65-F5344CB8AC3E}">
        <p14:creationId xmlns:p14="http://schemas.microsoft.com/office/powerpoint/2010/main" val="327393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2420888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anticoagulación oral está considerada como el tratamiento estándar  (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warfarina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sintrom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dabigatrán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apixabán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rivaroxabán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Aumento del riesgo de hemorragia.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Necesidad de controles periódicos.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Inestabilidad de acción.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30-50% de los pacientes con indicación de ACO no los reciben.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¿QUÉ?</a:t>
            </a:r>
          </a:p>
        </p:txBody>
      </p:sp>
      <p:pic>
        <p:nvPicPr>
          <p:cNvPr id="5122" name="Picture 2" descr="Resultado de imagen de pasti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25417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6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95936" y="2643877"/>
            <a:ext cx="4923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cierre de la OI constituye una opción de tratamiento en estos pacientes.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Estudio PROTECT AF demostró no inferioridad del cierre OI versus tratamiento ACO.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Necesaria curva aprendizaje para minimizar complicaciones </a:t>
            </a:r>
            <a:r>
              <a:rPr lang="es-ES" sz="18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periprocedimiento</a:t>
            </a:r>
            <a:r>
              <a:rPr lang="es-ES" sz="18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  <p:pic>
        <p:nvPicPr>
          <p:cNvPr id="11" name="liberada cg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2424003"/>
            <a:ext cx="3071375" cy="3071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5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132856"/>
            <a:ext cx="7920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Actualmente, ¿qué pacientes tienen indicación de cierre percutáneo de la orejuela izquierda?</a:t>
            </a:r>
          </a:p>
          <a:p>
            <a:pPr algn="just"/>
            <a:endParaRPr lang="es-ES" sz="2200" dirty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Pacientes con un rango de edad comprendida entre los 40-65 años.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Pacientes con FA refractaria.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Pacientes con contraindicación a la anticoagulación oral.</a:t>
            </a:r>
          </a:p>
          <a:p>
            <a:pPr marL="800100" lvl="1" indent="-342900" algn="just">
              <a:buFont typeface="+mj-lt"/>
              <a:buAutoNum type="alphaUcPeriod"/>
            </a:pPr>
            <a:r>
              <a:rPr lang="es-ES" sz="22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Sigue sin indicación, se encuentra en fase experimental.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</p:spTree>
    <p:extLst>
      <p:ext uri="{BB962C8B-B14F-4D97-AF65-F5344CB8AC3E}">
        <p14:creationId xmlns:p14="http://schemas.microsoft.com/office/powerpoint/2010/main" val="63655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060848"/>
            <a:ext cx="482453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Indicado en los pacientes con FA no valvular  y contraindicación al tratamiento con ACO.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Básica realización de Ecocardiografía </a:t>
            </a:r>
            <a:r>
              <a:rPr lang="es-ES" sz="2100" dirty="0" err="1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transesofágica</a:t>
            </a: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obtener la información suficiente de las características anatómicas de la OI.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100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Descartar la presencia de trombo.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¿QUIÉN?</a:t>
            </a:r>
          </a:p>
        </p:txBody>
      </p:sp>
      <p:pic>
        <p:nvPicPr>
          <p:cNvPr id="10" name="resultado final lm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2348880"/>
            <a:ext cx="313685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747840" y="2542838"/>
            <a:ext cx="425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un laboratorio de hemodinámica cardiaca.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Equipo multidisciplinar.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Sedación profunda o anestesia general.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Guiado mediante angiografía y ETE/ICE.</a:t>
            </a:r>
          </a:p>
        </p:txBody>
      </p:sp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2" y="17760"/>
            <a:ext cx="6192688" cy="1470025"/>
          </a:xfrm>
        </p:spPr>
        <p:txBody>
          <a:bodyPr/>
          <a:lstStyle/>
          <a:p>
            <a:r>
              <a:rPr lang="es-ES" sz="3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CIERRE DE OREJUELA</a:t>
            </a:r>
          </a:p>
        </p:txBody>
      </p:sp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1"/>
            <a:ext cx="2016224" cy="15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99592" y="1268760"/>
            <a:ext cx="2880320" cy="64807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¿CÓMO?</a:t>
            </a:r>
          </a:p>
        </p:txBody>
      </p:sp>
      <p:pic>
        <p:nvPicPr>
          <p:cNvPr id="2050" name="Picture 2" descr="Resultado de imagen de equipo multidisciplinario sal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29091"/>
            <a:ext cx="3810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51222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blanca i verda 1">
  <a:themeElements>
    <a:clrScheme name="Tema de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blanca i verda 1</Template>
  <TotalTime>221</TotalTime>
  <Words>1252</Words>
  <Application>Microsoft Office PowerPoint</Application>
  <PresentationFormat>Presentación en pantalla (4:3)</PresentationFormat>
  <Paragraphs>170</Paragraphs>
  <Slides>27</Slides>
  <Notes>2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Verdana</vt:lpstr>
      <vt:lpstr>plantilla blanca i verda 1</vt:lpstr>
      <vt:lpstr>Tratamiento Percutáneo en Cardiopatía Estructural</vt:lpstr>
      <vt:lpstr>CIERRE DE OREJUELA TAVI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CIERRE DE OREJUELA</vt:lpstr>
      <vt:lpstr>TAVI</vt:lpstr>
      <vt:lpstr>TAVI</vt:lpstr>
      <vt:lpstr>TAVI</vt:lpstr>
      <vt:lpstr>TAVI</vt:lpstr>
      <vt:lpstr>TAVI</vt:lpstr>
      <vt:lpstr>TAVI</vt:lpstr>
      <vt:lpstr>TAVI</vt:lpstr>
      <vt:lpstr>TAVI</vt:lpstr>
      <vt:lpstr>TAVI</vt:lpstr>
      <vt:lpstr>TAVI</vt:lpstr>
      <vt:lpstr>TAVI</vt:lpstr>
      <vt:lpstr>TAVI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PC-HP</dc:creator>
  <cp:lastModifiedBy>Concha</cp:lastModifiedBy>
  <cp:revision>47</cp:revision>
  <dcterms:created xsi:type="dcterms:W3CDTF">2017-04-21T16:44:05Z</dcterms:created>
  <dcterms:modified xsi:type="dcterms:W3CDTF">2023-10-05T17:37:57Z</dcterms:modified>
</cp:coreProperties>
</file>